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  <p:sldId id="266" r:id="rId10"/>
    <p:sldId id="270" r:id="rId11"/>
    <p:sldId id="271" r:id="rId12"/>
    <p:sldId id="265" r:id="rId13"/>
    <p:sldId id="267" r:id="rId14"/>
    <p:sldId id="268" r:id="rId15"/>
    <p:sldId id="495" r:id="rId16"/>
    <p:sldId id="496" r:id="rId17"/>
    <p:sldId id="497" r:id="rId18"/>
    <p:sldId id="499" r:id="rId19"/>
    <p:sldId id="498" r:id="rId20"/>
    <p:sldId id="480" r:id="rId21"/>
    <p:sldId id="481" r:id="rId22"/>
    <p:sldId id="482" r:id="rId23"/>
    <p:sldId id="483" r:id="rId24"/>
    <p:sldId id="484" r:id="rId25"/>
    <p:sldId id="485" r:id="rId26"/>
    <p:sldId id="487" r:id="rId27"/>
    <p:sldId id="488" r:id="rId28"/>
    <p:sldId id="489" r:id="rId29"/>
    <p:sldId id="501" r:id="rId30"/>
    <p:sldId id="490" r:id="rId31"/>
    <p:sldId id="491" r:id="rId32"/>
    <p:sldId id="492" r:id="rId33"/>
    <p:sldId id="493" r:id="rId34"/>
    <p:sldId id="502" r:id="rId35"/>
    <p:sldId id="503" r:id="rId36"/>
    <p:sldId id="504" r:id="rId37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4137327"/>
        <c:axId val="1554137743"/>
      </c:barChart>
      <c:catAx>
        <c:axId val="15541373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54137743"/>
        <c:crosses val="autoZero"/>
        <c:auto val="1"/>
        <c:lblAlgn val="ctr"/>
        <c:lblOffset val="100"/>
        <c:noMultiLvlLbl val="0"/>
      </c:catAx>
      <c:valAx>
        <c:axId val="155413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413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021-45A8-9905-8037C82919C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4137327"/>
        <c:axId val="1554137743"/>
      </c:barChart>
      <c:catAx>
        <c:axId val="15541373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54137743"/>
        <c:crosses val="autoZero"/>
        <c:auto val="1"/>
        <c:lblAlgn val="ctr"/>
        <c:lblOffset val="100"/>
        <c:noMultiLvlLbl val="0"/>
      </c:catAx>
      <c:valAx>
        <c:axId val="155413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413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4137327"/>
        <c:axId val="1554137743"/>
      </c:barChart>
      <c:catAx>
        <c:axId val="15541373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54137743"/>
        <c:crosses val="autoZero"/>
        <c:auto val="1"/>
        <c:lblAlgn val="ctr"/>
        <c:lblOffset val="100"/>
        <c:noMultiLvlLbl val="0"/>
      </c:catAx>
      <c:valAx>
        <c:axId val="155413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413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4.3600000000000003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4137327"/>
        <c:axId val="1554137743"/>
      </c:barChart>
      <c:catAx>
        <c:axId val="15541373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54137743"/>
        <c:crosses val="autoZero"/>
        <c:auto val="1"/>
        <c:lblAlgn val="ctr"/>
        <c:lblOffset val="100"/>
        <c:noMultiLvlLbl val="0"/>
      </c:catAx>
      <c:valAx>
        <c:axId val="155413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413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92.33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4137327"/>
        <c:axId val="1554137743"/>
      </c:barChart>
      <c:catAx>
        <c:axId val="15541373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54137743"/>
        <c:crosses val="autoZero"/>
        <c:auto val="1"/>
        <c:lblAlgn val="ctr"/>
        <c:lblOffset val="100"/>
        <c:noMultiLvlLbl val="0"/>
      </c:catAx>
      <c:valAx>
        <c:axId val="155413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413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4137327"/>
        <c:axId val="1554137743"/>
      </c:barChart>
      <c:catAx>
        <c:axId val="15541373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54137743"/>
        <c:crosses val="autoZero"/>
        <c:auto val="1"/>
        <c:lblAlgn val="ctr"/>
        <c:lblOffset val="100"/>
        <c:noMultiLvlLbl val="0"/>
      </c:catAx>
      <c:valAx>
        <c:axId val="1554137743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413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 Факт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C62-45B4-A74B-2DB187E75C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4137327"/>
        <c:axId val="1554137743"/>
      </c:barChart>
      <c:catAx>
        <c:axId val="15541373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54137743"/>
        <c:crosses val="autoZero"/>
        <c:auto val="1"/>
        <c:lblAlgn val="ctr"/>
        <c:lblOffset val="100"/>
        <c:noMultiLvlLbl val="0"/>
      </c:catAx>
      <c:valAx>
        <c:axId val="155413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413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69.430000000000007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92.13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67.010000000000005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BF-4E6C-84AE-08EA5AF1D6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4137327"/>
        <c:axId val="1554137743"/>
      </c:barChart>
      <c:catAx>
        <c:axId val="15541373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54137743"/>
        <c:crosses val="autoZero"/>
        <c:auto val="1"/>
        <c:lblAlgn val="ctr"/>
        <c:lblOffset val="100"/>
        <c:noMultiLvlLbl val="0"/>
      </c:catAx>
      <c:valAx>
        <c:axId val="155413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413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510-4CBB-9934-802BF69E78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97.37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4137327"/>
        <c:axId val="1554137743"/>
      </c:barChart>
      <c:catAx>
        <c:axId val="15541373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54137743"/>
        <c:crosses val="autoZero"/>
        <c:auto val="1"/>
        <c:lblAlgn val="ctr"/>
        <c:lblOffset val="100"/>
        <c:noMultiLvlLbl val="0"/>
      </c:catAx>
      <c:valAx>
        <c:axId val="155413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413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55.77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00E-4D6E-8E77-EE5A681254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4137327"/>
        <c:axId val="1554137743"/>
      </c:barChart>
      <c:catAx>
        <c:axId val="15541373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54137743"/>
        <c:crosses val="autoZero"/>
        <c:auto val="1"/>
        <c:lblAlgn val="ctr"/>
        <c:lblOffset val="100"/>
        <c:noMultiLvlLbl val="0"/>
      </c:catAx>
      <c:valAx>
        <c:axId val="1554137743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413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4137327"/>
        <c:axId val="1554137743"/>
      </c:barChart>
      <c:catAx>
        <c:axId val="15541373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54137743"/>
        <c:crosses val="autoZero"/>
        <c:auto val="1"/>
        <c:lblAlgn val="ctr"/>
        <c:lblOffset val="100"/>
        <c:noMultiLvlLbl val="0"/>
      </c:catAx>
      <c:valAx>
        <c:axId val="155413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413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4137327"/>
        <c:axId val="1554137743"/>
      </c:barChart>
      <c:catAx>
        <c:axId val="15541373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54137743"/>
        <c:crosses val="autoZero"/>
        <c:auto val="1"/>
        <c:lblAlgn val="ctr"/>
        <c:lblOffset val="100"/>
        <c:noMultiLvlLbl val="0"/>
      </c:catAx>
      <c:valAx>
        <c:axId val="155413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413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16.07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16.02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4137327"/>
        <c:axId val="1554137743"/>
      </c:barChart>
      <c:catAx>
        <c:axId val="15541373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54137743"/>
        <c:crosses val="autoZero"/>
        <c:auto val="1"/>
        <c:lblAlgn val="ctr"/>
        <c:lblOffset val="100"/>
        <c:noMultiLvlLbl val="0"/>
      </c:catAx>
      <c:valAx>
        <c:axId val="155413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413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54137327"/>
        <c:axId val="1554137743"/>
      </c:barChart>
      <c:catAx>
        <c:axId val="15541373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54137743"/>
        <c:crosses val="autoZero"/>
        <c:auto val="1"/>
        <c:lblAlgn val="ctr"/>
        <c:lblOffset val="100"/>
        <c:noMultiLvlLbl val="0"/>
      </c:catAx>
      <c:valAx>
        <c:axId val="155413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4137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179388" y="692150"/>
            <a:ext cx="8913812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88" y="549275"/>
            <a:ext cx="9144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8175" y="2492375"/>
            <a:ext cx="5545138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55650" y="620713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FDE934FF-F4E1-47C5-9CA5-30A81DDE2BE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831447-C893-4FB7-A405-85B25DF4EE9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SimSun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831447-C893-4FB7-A405-85B25DF4EE9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SimSun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88" y="333375"/>
            <a:ext cx="9144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3"/>
          <a:srcRect t="1094" r="8122" b="13318"/>
          <a:stretch>
            <a:fillRect/>
          </a:stretch>
        </p:blipFill>
        <p:spPr>
          <a:xfrm>
            <a:off x="5797550" y="4438650"/>
            <a:ext cx="3340100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9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FDE934FF-F4E1-47C5-9CA5-30A81DDE2BE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621030"/>
            <a:ext cx="7772400" cy="3664585"/>
          </a:xfrm>
        </p:spPr>
        <p:txBody>
          <a:bodyPr/>
          <a:lstStyle/>
          <a:p>
            <a:r>
              <a:rPr lang="en-US" sz="4000"/>
              <a:t>Реализация государственной демографической политики на территории Минского района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9253"/>
            <a:ext cx="8229600" cy="1143000"/>
          </a:xfrm>
        </p:spPr>
        <p:txBody>
          <a:bodyPr/>
          <a:lstStyle/>
          <a:p>
            <a:r>
              <a:rPr lang="ru-RU" altLang="en-US" sz="2800">
                <a:sym typeface="+mn-ea"/>
              </a:rPr>
              <a:t>О</a:t>
            </a:r>
            <a:r>
              <a:rPr lang="en-US" sz="2800">
                <a:sym typeface="+mn-ea"/>
              </a:rPr>
              <a:t>сновны</a:t>
            </a:r>
            <a:r>
              <a:rPr lang="ru-RU" altLang="en-US" sz="2800">
                <a:sym typeface="+mn-ea"/>
              </a:rPr>
              <a:t>е</a:t>
            </a:r>
            <a:r>
              <a:rPr lang="en-US" sz="2800">
                <a:sym typeface="+mn-ea"/>
              </a:rPr>
              <a:t> направления нейтрализации внутренних источников угроз </a:t>
            </a:r>
            <a:r>
              <a:rPr lang="ru-RU" altLang="en-US" sz="2800">
                <a:sym typeface="+mn-ea"/>
              </a:rPr>
              <a:t>в</a:t>
            </a:r>
            <a:r>
              <a:rPr lang="en-US" sz="2800">
                <a:sym typeface="+mn-ea"/>
              </a:rPr>
              <a:t> демографической сфере  являются: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всестороннее стимулирование рождаемости, обеспечивающее простое воспроизводство населения, укрепление института семьи, недопущение ее деградации, сохранение традиционных духовно-нравственных ценностей;</a:t>
            </a:r>
          </a:p>
          <a:p>
            <a:r>
              <a:rPr lang="en-US" sz="2800"/>
              <a:t>снижение смертности, увеличение продолжительности жизни, охрана здоровья матери и ребенка, сохранение репродуктивного и общего здоровья населения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sym typeface="+mn-ea"/>
              </a:rPr>
              <a:t>Важнейши</a:t>
            </a:r>
            <a:r>
              <a:rPr lang="ru-RU" altLang="en-US" sz="4000" dirty="0">
                <a:sym typeface="+mn-ea"/>
              </a:rPr>
              <a:t>е</a:t>
            </a:r>
            <a:r>
              <a:rPr lang="en-US" sz="4000" dirty="0">
                <a:sym typeface="+mn-ea"/>
              </a:rPr>
              <a:t> </a:t>
            </a:r>
            <a:r>
              <a:rPr lang="en-US" sz="4000" dirty="0" err="1">
                <a:sym typeface="+mn-ea"/>
              </a:rPr>
              <a:t>направления</a:t>
            </a:r>
            <a:r>
              <a:rPr lang="en-US" sz="4000" dirty="0">
                <a:sym typeface="+mn-ea"/>
              </a:rPr>
              <a:t> </a:t>
            </a:r>
            <a:r>
              <a:rPr lang="en-US" sz="4000" dirty="0" err="1">
                <a:sym typeface="+mn-ea"/>
              </a:rPr>
              <a:t>защиты</a:t>
            </a:r>
            <a:r>
              <a:rPr lang="en-US" sz="4000" dirty="0">
                <a:sym typeface="+mn-ea"/>
              </a:rPr>
              <a:t> </a:t>
            </a:r>
            <a:r>
              <a:rPr lang="en-US" sz="4000" dirty="0" err="1">
                <a:sym typeface="+mn-ea"/>
              </a:rPr>
              <a:t>от</a:t>
            </a:r>
            <a:r>
              <a:rPr lang="en-US" sz="4000" dirty="0">
                <a:sym typeface="+mn-ea"/>
              </a:rPr>
              <a:t> </a:t>
            </a:r>
            <a:r>
              <a:rPr lang="en-US" sz="4000" dirty="0" err="1">
                <a:sym typeface="+mn-ea"/>
              </a:rPr>
              <a:t>внешних</a:t>
            </a:r>
            <a:r>
              <a:rPr lang="en-US" sz="4000" dirty="0">
                <a:sym typeface="+mn-ea"/>
              </a:rPr>
              <a:t> </a:t>
            </a:r>
            <a:r>
              <a:rPr lang="en-US" sz="4000" dirty="0" err="1">
                <a:sym typeface="+mn-ea"/>
              </a:rPr>
              <a:t>угроз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955"/>
            <a:ext cx="8229600" cy="4525963"/>
          </a:xfrm>
        </p:spPr>
        <p:txBody>
          <a:bodyPr/>
          <a:lstStyle/>
          <a:p>
            <a:r>
              <a:rPr lang="ru-RU" altLang="en-US">
                <a:sym typeface="+mn-ea"/>
              </a:rPr>
              <a:t>О</a:t>
            </a:r>
            <a:r>
              <a:rPr lang="en-US">
                <a:sym typeface="+mn-ea"/>
              </a:rPr>
              <a:t>птимизация миграционных процессов</a:t>
            </a:r>
          </a:p>
          <a:p>
            <a:r>
              <a:rPr lang="ru-RU" altLang="en-US">
                <a:sym typeface="+mn-ea"/>
              </a:rPr>
              <a:t>С</a:t>
            </a:r>
            <a:r>
              <a:rPr lang="en-US">
                <a:sym typeface="+mn-ea"/>
              </a:rPr>
              <a:t>оздание условий для уменьшения эмиграции</a:t>
            </a:r>
          </a:p>
          <a:p>
            <a:r>
              <a:rPr lang="ru-RU" altLang="en-US">
                <a:sym typeface="+mn-ea"/>
              </a:rPr>
              <a:t>С</a:t>
            </a:r>
            <a:r>
              <a:rPr lang="en-US">
                <a:sym typeface="+mn-ea"/>
              </a:rPr>
              <a:t>охранение интеллектуального и трудового потенциала республики</a:t>
            </a:r>
          </a:p>
          <a:p>
            <a:r>
              <a:rPr lang="ru-RU" altLang="en-US">
                <a:sym typeface="+mn-ea"/>
              </a:rPr>
              <a:t>П</a:t>
            </a:r>
            <a:r>
              <a:rPr lang="en-US">
                <a:sym typeface="+mn-ea"/>
              </a:rPr>
              <a:t>ривлечение высококвалифицированных кадров из-за рубежа</a:t>
            </a:r>
          </a:p>
          <a:p>
            <a:r>
              <a:rPr lang="ru-RU" altLang="en-US">
                <a:sym typeface="+mn-ea"/>
              </a:rPr>
              <a:t>А</a:t>
            </a:r>
            <a:r>
              <a:rPr lang="en-US">
                <a:sym typeface="+mn-ea"/>
              </a:rPr>
              <a:t>ктивное противодействие незаконной миграции</a:t>
            </a:r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Этапы становления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1995 г. – </a:t>
            </a:r>
            <a:r>
              <a:rPr lang="en-US" sz="2000" dirty="0" err="1"/>
              <a:t>создан</a:t>
            </a:r>
            <a:r>
              <a:rPr lang="en-US" sz="2000" dirty="0"/>
              <a:t> </a:t>
            </a:r>
            <a:r>
              <a:rPr lang="en-US" sz="2000" dirty="0" err="1"/>
              <a:t>Национальный</a:t>
            </a:r>
            <a:r>
              <a:rPr lang="en-US" sz="2000" dirty="0"/>
              <a:t> </a:t>
            </a:r>
            <a:r>
              <a:rPr lang="en-US" sz="2000" dirty="0" err="1"/>
              <a:t>комитет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en-US" sz="2000" dirty="0" err="1"/>
              <a:t>народонаселению</a:t>
            </a:r>
            <a:r>
              <a:rPr lang="en-US" sz="2000" dirty="0"/>
              <a:t> (</a:t>
            </a:r>
            <a:r>
              <a:rPr lang="en-US" sz="2000" dirty="0" err="1"/>
              <a:t>распоряжение</a:t>
            </a:r>
            <a:r>
              <a:rPr lang="en-US" sz="2000" dirty="0"/>
              <a:t> </a:t>
            </a:r>
            <a:r>
              <a:rPr lang="en-US" sz="2000" dirty="0" err="1"/>
              <a:t>Кабинета</a:t>
            </a:r>
            <a:r>
              <a:rPr lang="en-US" sz="2000" dirty="0"/>
              <a:t> </a:t>
            </a:r>
            <a:r>
              <a:rPr lang="en-US" sz="2000" dirty="0" err="1"/>
              <a:t>Министров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</a:t>
            </a:r>
            <a:r>
              <a:rPr lang="en-US" sz="2000" dirty="0" err="1"/>
              <a:t>от</a:t>
            </a:r>
            <a:r>
              <a:rPr lang="en-US" sz="2000" dirty="0"/>
              <a:t> 29.03.1995 № 238);</a:t>
            </a:r>
          </a:p>
          <a:p>
            <a:endParaRPr lang="en-US" sz="2000" dirty="0"/>
          </a:p>
          <a:p>
            <a:r>
              <a:rPr lang="en-US" sz="2000" dirty="0"/>
              <a:t>1998 г. – </a:t>
            </a:r>
            <a:r>
              <a:rPr lang="en-US" sz="2000" dirty="0" err="1"/>
              <a:t>утверждена</a:t>
            </a:r>
            <a:r>
              <a:rPr lang="en-US" sz="2000" dirty="0"/>
              <a:t> </a:t>
            </a:r>
            <a:r>
              <a:rPr lang="en-US" sz="2000"/>
              <a:t>Концепция</a:t>
            </a:r>
            <a:r>
              <a:rPr lang="en-US" sz="2000" dirty="0"/>
              <a:t> </a:t>
            </a:r>
            <a:r>
              <a:rPr lang="en-US" sz="2000" dirty="0" err="1"/>
              <a:t>государственной</a:t>
            </a:r>
            <a:r>
              <a:rPr lang="en-US" sz="2000" dirty="0"/>
              <a:t> </a:t>
            </a:r>
            <a:r>
              <a:rPr lang="en-US" sz="2000" dirty="0" err="1"/>
              <a:t>демографической</a:t>
            </a:r>
            <a:r>
              <a:rPr lang="en-US" sz="2000" dirty="0"/>
              <a:t> </a:t>
            </a:r>
            <a:r>
              <a:rPr lang="en-US" sz="2000" dirty="0" err="1"/>
              <a:t>политики</a:t>
            </a:r>
            <a:r>
              <a:rPr lang="en-US" sz="2000" dirty="0"/>
              <a:t> и </a:t>
            </a:r>
            <a:r>
              <a:rPr lang="en-US" sz="2000" dirty="0" err="1"/>
              <a:t>Основные</a:t>
            </a:r>
            <a:r>
              <a:rPr lang="en-US" sz="2000" dirty="0"/>
              <a:t> </a:t>
            </a:r>
            <a:r>
              <a:rPr lang="en-US" sz="2000" dirty="0" err="1"/>
              <a:t>направления</a:t>
            </a:r>
            <a:r>
              <a:rPr lang="en-US" sz="2000" dirty="0"/>
              <a:t> </a:t>
            </a:r>
            <a:r>
              <a:rPr lang="en-US" sz="2000" dirty="0" err="1"/>
              <a:t>реализации</a:t>
            </a:r>
            <a:r>
              <a:rPr lang="en-US" sz="2000" dirty="0"/>
              <a:t> </a:t>
            </a:r>
            <a:r>
              <a:rPr lang="en-US" sz="2000" dirty="0" err="1"/>
              <a:t>демографической</a:t>
            </a:r>
            <a:r>
              <a:rPr lang="en-US" sz="2000" dirty="0"/>
              <a:t> </a:t>
            </a:r>
            <a:r>
              <a:rPr lang="en-US" sz="2000" dirty="0" err="1"/>
              <a:t>политики</a:t>
            </a:r>
            <a:r>
              <a:rPr lang="en-US" sz="2000" dirty="0"/>
              <a:t> с </a:t>
            </a:r>
            <a:r>
              <a:rPr lang="en-US" sz="2000" dirty="0" err="1"/>
              <a:t>учетом</a:t>
            </a:r>
            <a:r>
              <a:rPr lang="en-US" sz="2000" dirty="0"/>
              <a:t> </a:t>
            </a:r>
            <a:r>
              <a:rPr lang="en-US" sz="2000" dirty="0" err="1"/>
              <a:t>устойчивого</a:t>
            </a:r>
            <a:r>
              <a:rPr lang="en-US" sz="2000" dirty="0"/>
              <a:t> </a:t>
            </a:r>
            <a:r>
              <a:rPr lang="en-US" sz="2000" dirty="0" err="1"/>
              <a:t>развития</a:t>
            </a:r>
            <a:r>
              <a:rPr lang="en-US" sz="2000" dirty="0"/>
              <a:t> </a:t>
            </a:r>
            <a:r>
              <a:rPr lang="en-US" sz="2000" dirty="0" err="1"/>
              <a:t>экономики</a:t>
            </a:r>
            <a:r>
              <a:rPr lang="en-US" sz="2000" dirty="0"/>
              <a:t> в </a:t>
            </a:r>
            <a:r>
              <a:rPr lang="en-US" sz="2000" dirty="0" err="1"/>
              <a:t>переходный</a:t>
            </a:r>
            <a:r>
              <a:rPr lang="en-US" sz="2000" dirty="0"/>
              <a:t> </a:t>
            </a:r>
            <a:r>
              <a:rPr lang="en-US" sz="2000" dirty="0" err="1"/>
              <a:t>период</a:t>
            </a:r>
            <a:r>
              <a:rPr lang="en-US" sz="2000" dirty="0"/>
              <a:t> (</a:t>
            </a:r>
            <a:r>
              <a:rPr lang="en-US" sz="2000" dirty="0" err="1"/>
              <a:t>постановление</a:t>
            </a:r>
            <a:r>
              <a:rPr lang="en-US" sz="2000" dirty="0"/>
              <a:t> </a:t>
            </a:r>
            <a:r>
              <a:rPr lang="en-US" sz="2000" dirty="0" err="1"/>
              <a:t>Совета</a:t>
            </a:r>
            <a:r>
              <a:rPr lang="en-US" sz="2000" dirty="0"/>
              <a:t> </a:t>
            </a:r>
            <a:r>
              <a:rPr lang="en-US" sz="2000" dirty="0" err="1"/>
              <a:t>Министров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</a:t>
            </a:r>
            <a:r>
              <a:rPr lang="en-US" sz="2000" dirty="0" err="1"/>
              <a:t>от</a:t>
            </a:r>
            <a:r>
              <a:rPr lang="en-US" sz="2000" dirty="0"/>
              <a:t> 24.06.1998 № 996);</a:t>
            </a:r>
          </a:p>
          <a:p>
            <a:endParaRPr lang="en-US" sz="2000" dirty="0"/>
          </a:p>
          <a:p>
            <a:r>
              <a:rPr lang="en-US" sz="2000" dirty="0"/>
              <a:t>2001 г. – </a:t>
            </a:r>
            <a:r>
              <a:rPr lang="en-US" sz="2000" dirty="0" err="1"/>
              <a:t>вопросы</a:t>
            </a:r>
            <a:r>
              <a:rPr lang="en-US" sz="2000" dirty="0"/>
              <a:t> </a:t>
            </a:r>
            <a:r>
              <a:rPr lang="en-US" sz="2000" dirty="0" err="1"/>
              <a:t>обеспечения</a:t>
            </a:r>
            <a:r>
              <a:rPr lang="en-US" sz="2000" dirty="0"/>
              <a:t> </a:t>
            </a:r>
            <a:r>
              <a:rPr lang="en-US" sz="2000" dirty="0" err="1"/>
              <a:t>демографической</a:t>
            </a:r>
            <a:r>
              <a:rPr lang="en-US" sz="2000" dirty="0"/>
              <a:t> </a:t>
            </a:r>
            <a:r>
              <a:rPr lang="en-US" sz="2000" dirty="0" err="1"/>
              <a:t>безопасности</a:t>
            </a:r>
            <a:r>
              <a:rPr lang="en-US" sz="2000" dirty="0"/>
              <a:t> </a:t>
            </a:r>
            <a:r>
              <a:rPr lang="en-US" sz="2000" dirty="0" err="1"/>
              <a:t>включены</a:t>
            </a:r>
            <a:r>
              <a:rPr lang="en-US" sz="2000" dirty="0"/>
              <a:t> в </a:t>
            </a:r>
            <a:r>
              <a:rPr lang="en-US" sz="2000" dirty="0" err="1"/>
              <a:t>Концепцию</a:t>
            </a:r>
            <a:r>
              <a:rPr lang="en-US" sz="2000" dirty="0"/>
              <a:t> </a:t>
            </a:r>
            <a:r>
              <a:rPr lang="en-US" sz="2000" dirty="0" err="1"/>
              <a:t>национальной</a:t>
            </a:r>
            <a:r>
              <a:rPr lang="en-US" sz="2000" dirty="0"/>
              <a:t> </a:t>
            </a:r>
            <a:r>
              <a:rPr lang="en-US" sz="2000" dirty="0" err="1"/>
              <a:t>безопасности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(</a:t>
            </a:r>
            <a:r>
              <a:rPr lang="en-US" sz="2000" dirty="0" err="1"/>
              <a:t>Указ</a:t>
            </a:r>
            <a:r>
              <a:rPr lang="en-US" sz="2000" dirty="0"/>
              <a:t> </a:t>
            </a:r>
            <a:r>
              <a:rPr lang="en-US" sz="2000" dirty="0" err="1"/>
              <a:t>Президента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</a:t>
            </a:r>
            <a:r>
              <a:rPr lang="en-US" sz="2000" dirty="0" err="1"/>
              <a:t>от</a:t>
            </a:r>
            <a:r>
              <a:rPr lang="en-US" sz="2000" dirty="0"/>
              <a:t> 17.07.2001 № 390)</a:t>
            </a:r>
          </a:p>
        </p:txBody>
      </p:sp>
    </p:spTree>
    <p:extLst>
      <p:ext uri="{BB962C8B-B14F-4D97-AF65-F5344CB8AC3E}">
        <p14:creationId xmlns:p14="http://schemas.microsoft.com/office/powerpoint/2010/main" val="3666014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Этапы становления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2002 г. – </a:t>
            </a:r>
            <a:r>
              <a:rPr lang="en-US" sz="2000" dirty="0" err="1"/>
              <a:t>принят</a:t>
            </a:r>
            <a:r>
              <a:rPr lang="en-US" sz="2000" dirty="0"/>
              <a:t> </a:t>
            </a:r>
            <a:r>
              <a:rPr lang="en-US" sz="2000" dirty="0" err="1"/>
              <a:t>Закон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«О </a:t>
            </a:r>
            <a:r>
              <a:rPr lang="en-US" sz="2000" dirty="0" err="1"/>
              <a:t>демографической</a:t>
            </a:r>
            <a:r>
              <a:rPr lang="en-US" sz="2000" dirty="0"/>
              <a:t> </a:t>
            </a:r>
            <a:r>
              <a:rPr lang="en-US" sz="2000" dirty="0" err="1"/>
              <a:t>безопасности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»;</a:t>
            </a:r>
          </a:p>
          <a:p>
            <a:endParaRPr lang="en-US" sz="2000" dirty="0"/>
          </a:p>
          <a:p>
            <a:r>
              <a:rPr lang="en-US" sz="2000" dirty="0"/>
              <a:t>2007-2010 </a:t>
            </a:r>
            <a:r>
              <a:rPr lang="en-US" sz="2000" dirty="0" err="1"/>
              <a:t>гг</a:t>
            </a:r>
            <a:r>
              <a:rPr lang="en-US" sz="2000" dirty="0"/>
              <a:t>. – </a:t>
            </a:r>
            <a:r>
              <a:rPr lang="en-US" sz="2000" dirty="0" err="1"/>
              <a:t>реализация</a:t>
            </a:r>
            <a:r>
              <a:rPr lang="en-US" sz="2000" dirty="0"/>
              <a:t> </a:t>
            </a:r>
            <a:r>
              <a:rPr lang="en-US" sz="2000" dirty="0" err="1"/>
              <a:t>Национальной</a:t>
            </a:r>
            <a:r>
              <a:rPr lang="en-US" sz="2000" dirty="0"/>
              <a:t> </a:t>
            </a:r>
            <a:r>
              <a:rPr lang="en-US" sz="2000" dirty="0" err="1"/>
              <a:t>программы</a:t>
            </a:r>
            <a:r>
              <a:rPr lang="en-US" sz="2000" dirty="0"/>
              <a:t> </a:t>
            </a:r>
            <a:r>
              <a:rPr lang="en-US" sz="2000" dirty="0" err="1"/>
              <a:t>демографической</a:t>
            </a:r>
            <a:r>
              <a:rPr lang="en-US" sz="2000" dirty="0"/>
              <a:t> </a:t>
            </a:r>
            <a:r>
              <a:rPr lang="en-US" sz="2000" dirty="0" err="1"/>
              <a:t>безопасности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(</a:t>
            </a:r>
            <a:r>
              <a:rPr lang="en-US" sz="2000" dirty="0" err="1"/>
              <a:t>Указ</a:t>
            </a:r>
            <a:r>
              <a:rPr lang="en-US" sz="2000" dirty="0"/>
              <a:t> </a:t>
            </a:r>
            <a:r>
              <a:rPr lang="en-US" sz="2000" dirty="0" err="1"/>
              <a:t>Президента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</a:t>
            </a:r>
            <a:r>
              <a:rPr lang="en-US" sz="2000" dirty="0" err="1"/>
              <a:t>от</a:t>
            </a:r>
            <a:r>
              <a:rPr lang="en-US" sz="2000" dirty="0"/>
              <a:t> 26.03.2007 № 135);</a:t>
            </a:r>
          </a:p>
          <a:p>
            <a:endParaRPr lang="en-US" sz="2000" dirty="0"/>
          </a:p>
          <a:p>
            <a:r>
              <a:rPr lang="en-US" sz="2000" dirty="0"/>
              <a:t>2010 г. – в </a:t>
            </a:r>
            <a:r>
              <a:rPr lang="en-US" sz="2000" dirty="0" err="1"/>
              <a:t>новой</a:t>
            </a:r>
            <a:r>
              <a:rPr lang="en-US" sz="2000" dirty="0"/>
              <a:t> </a:t>
            </a:r>
            <a:r>
              <a:rPr lang="en-US" sz="2000" dirty="0" err="1"/>
              <a:t>Концепции</a:t>
            </a:r>
            <a:r>
              <a:rPr lang="en-US" sz="2000" dirty="0"/>
              <a:t> </a:t>
            </a:r>
            <a:r>
              <a:rPr lang="en-US" sz="2000" dirty="0" err="1"/>
              <a:t>национальной</a:t>
            </a:r>
            <a:r>
              <a:rPr lang="en-US" sz="2000" dirty="0"/>
              <a:t> </a:t>
            </a:r>
            <a:r>
              <a:rPr lang="en-US" sz="2000" dirty="0" err="1"/>
              <a:t>безопасности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</a:t>
            </a:r>
            <a:r>
              <a:rPr lang="en-US" sz="2000" dirty="0" err="1"/>
              <a:t>демографическая</a:t>
            </a:r>
            <a:r>
              <a:rPr lang="en-US" sz="2000" dirty="0"/>
              <a:t> </a:t>
            </a:r>
            <a:r>
              <a:rPr lang="en-US" sz="2000" dirty="0" err="1"/>
              <a:t>сфера</a:t>
            </a:r>
            <a:r>
              <a:rPr lang="en-US" sz="2000" dirty="0"/>
              <a:t> </a:t>
            </a:r>
            <a:r>
              <a:rPr lang="en-US" sz="2000" dirty="0" err="1"/>
              <a:t>впервые</a:t>
            </a:r>
            <a:r>
              <a:rPr lang="en-US" sz="2000" dirty="0"/>
              <a:t> </a:t>
            </a:r>
            <a:r>
              <a:rPr lang="en-US" sz="2000" dirty="0" err="1"/>
              <a:t>выделена</a:t>
            </a:r>
            <a:r>
              <a:rPr lang="en-US" sz="2000" dirty="0"/>
              <a:t> </a:t>
            </a:r>
            <a:r>
              <a:rPr lang="en-US" sz="2000" dirty="0" err="1"/>
              <a:t>отдельным</a:t>
            </a:r>
            <a:r>
              <a:rPr lang="en-US" sz="2000" dirty="0"/>
              <a:t> </a:t>
            </a:r>
            <a:r>
              <a:rPr lang="en-US" sz="2000" dirty="0" err="1"/>
              <a:t>блоком</a:t>
            </a:r>
            <a:r>
              <a:rPr lang="en-US" sz="2000" dirty="0"/>
              <a:t> (</a:t>
            </a:r>
            <a:r>
              <a:rPr lang="en-US" sz="2000" dirty="0" err="1"/>
              <a:t>Указ</a:t>
            </a:r>
            <a:r>
              <a:rPr lang="en-US" sz="2000" dirty="0"/>
              <a:t> </a:t>
            </a:r>
            <a:r>
              <a:rPr lang="en-US" sz="2000" dirty="0" err="1"/>
              <a:t>Президента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</a:t>
            </a:r>
            <a:r>
              <a:rPr lang="en-US" sz="2000" dirty="0" err="1"/>
              <a:t>от</a:t>
            </a:r>
            <a:r>
              <a:rPr lang="en-US" sz="2000" dirty="0"/>
              <a:t> 09.11.2010 № 575);</a:t>
            </a:r>
          </a:p>
          <a:p>
            <a:endParaRPr lang="en-US" sz="2000" dirty="0"/>
          </a:p>
          <a:p>
            <a:r>
              <a:rPr lang="en-US" sz="2000" dirty="0"/>
              <a:t>2011-2015 </a:t>
            </a:r>
            <a:r>
              <a:rPr lang="en-US" sz="2000" dirty="0" err="1"/>
              <a:t>гг</a:t>
            </a:r>
            <a:r>
              <a:rPr lang="en-US" sz="2000" dirty="0"/>
              <a:t>. – </a:t>
            </a:r>
            <a:r>
              <a:rPr lang="en-US" sz="2000" dirty="0" err="1"/>
              <a:t>Национальная</a:t>
            </a:r>
            <a:r>
              <a:rPr lang="en-US" sz="2000" dirty="0"/>
              <a:t> </a:t>
            </a:r>
            <a:r>
              <a:rPr lang="en-US" sz="2000" dirty="0" err="1"/>
              <a:t>программа</a:t>
            </a:r>
            <a:r>
              <a:rPr lang="en-US" sz="2000" dirty="0"/>
              <a:t> </a:t>
            </a:r>
            <a:r>
              <a:rPr lang="en-US" sz="2000" dirty="0" err="1"/>
              <a:t>демографической</a:t>
            </a:r>
            <a:r>
              <a:rPr lang="en-US" sz="2000" dirty="0"/>
              <a:t> </a:t>
            </a:r>
            <a:r>
              <a:rPr lang="en-US" sz="2000" dirty="0" err="1"/>
              <a:t>безопасности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(</a:t>
            </a:r>
            <a:r>
              <a:rPr lang="en-US" sz="2000" dirty="0" err="1"/>
              <a:t>Указ</a:t>
            </a:r>
            <a:r>
              <a:rPr lang="en-US" sz="2000" dirty="0"/>
              <a:t> </a:t>
            </a:r>
            <a:r>
              <a:rPr lang="en-US" sz="2000" dirty="0" err="1"/>
              <a:t>Президента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</a:t>
            </a:r>
            <a:r>
              <a:rPr lang="en-US" sz="2000" dirty="0" err="1"/>
              <a:t>от</a:t>
            </a:r>
            <a:r>
              <a:rPr lang="en-US" sz="2000" dirty="0"/>
              <a:t> 11.08.2011 № 357)</a:t>
            </a:r>
          </a:p>
        </p:txBody>
      </p:sp>
    </p:spTree>
    <p:extLst>
      <p:ext uri="{BB962C8B-B14F-4D97-AF65-F5344CB8AC3E}">
        <p14:creationId xmlns:p14="http://schemas.microsoft.com/office/powerpoint/2010/main" val="288301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Этапы становления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2016-2020 гг. – Государственная программа «Здоровье народа и демографическая безопасность Республики Беларусь» (Постановление Совета Министров Республики Беларусь от 14.03.2016 № 200)</a:t>
            </a:r>
          </a:p>
          <a:p>
            <a:r>
              <a:rPr lang="en-US" sz="2400"/>
              <a:t>2021-2025 гг. – Государственная программа «Здоровье народа и демографическая безопасность Республики Беларусь» (Постановление Совета Министров Республики Беларусь от 19.01.2021 № 28)</a:t>
            </a:r>
          </a:p>
          <a:p>
            <a:r>
              <a:rPr lang="en-US" sz="2400"/>
              <a:t>25 апреля 2024 г. № 5 </a:t>
            </a:r>
            <a:r>
              <a:rPr lang="ru-RU" altLang="en-US" sz="2400">
                <a:sym typeface="+mn-ea"/>
              </a:rPr>
              <a:t>решение Всебелорусского народного собрания “</a:t>
            </a:r>
            <a:r>
              <a:rPr lang="en-US" sz="2400"/>
              <a:t>Об утверждении Концепции национальной безопасности Республики Беларусь</a:t>
            </a:r>
            <a:r>
              <a:rPr lang="ru-RU" altLang="en-US" sz="2400"/>
              <a:t>”</a:t>
            </a:r>
            <a:endParaRPr lang="en-US" sz="2400"/>
          </a:p>
          <a:p>
            <a:endParaRPr lang="en-US" sz="2400"/>
          </a:p>
          <a:p>
            <a:endParaRPr lang="en-US" sz="2400"/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977448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830A32-9D84-4CC4-8837-9F16CD9B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Разделы госпрограммы «Здоровье народа и демографическая безопасность Республики Беларусь» </a:t>
            </a:r>
            <a:endParaRPr lang="ru-BY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E24644-07E0-4AB0-B4AA-FE775D058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Подпрограмма 1 «Семья и детство»</a:t>
            </a:r>
          </a:p>
          <a:p>
            <a:r>
              <a:rPr lang="ru-RU" dirty="0"/>
              <a:t>Задача 1. Совершенствование службы планирования семьи, улучшение качества и доступности меди-цинской помощи женщинам и детям, развитие системы поддержки семей с детьми и улучшение условий их жизнедеятельности</a:t>
            </a:r>
          </a:p>
          <a:p>
            <a:r>
              <a:rPr lang="ru-RU" dirty="0"/>
              <a:t>Задача 2. Популяризация в обществе духовно-нравственных ценностей института семьи, совершенствование системы подготовки молодежи к семейной жизни</a:t>
            </a:r>
          </a:p>
          <a:p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1081982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830A32-9D84-4CC4-8837-9F16CD9B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Разделы госпрограммы «Здоровье народа и демографическая безопасность Республики Беларусь» </a:t>
            </a:r>
            <a:endParaRPr lang="ru-BY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E24644-07E0-4AB0-B4AA-FE775D058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Подпрограмма 2 «Профилактика и контроль неинфекционных заболеваний»</a:t>
            </a:r>
          </a:p>
          <a:p>
            <a:r>
              <a:rPr lang="ru-RU" dirty="0"/>
              <a:t>Задача 1. Снижение влияния факторов риска неинфекционных заболеваний за счет создания единой профилактической среды</a:t>
            </a:r>
          </a:p>
          <a:p>
            <a:r>
              <a:rPr lang="ru-RU" dirty="0"/>
              <a:t>Задача 2. Обеспечение всеобщего и доступного охвата населения услугами первичной медицинской помощи</a:t>
            </a:r>
          </a:p>
          <a:p>
            <a:r>
              <a:rPr lang="ru-RU" dirty="0"/>
              <a:t>Задача 3. Снижение преждевременной смертности и стабилизация инвалидности населения, наступив-</a:t>
            </a:r>
            <a:r>
              <a:rPr lang="ru-RU" dirty="0" err="1"/>
              <a:t>ших</a:t>
            </a:r>
            <a:r>
              <a:rPr lang="ru-RU" dirty="0"/>
              <a:t> по причине неинфекционных заболеваний</a:t>
            </a:r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2474738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830A32-9D84-4CC4-8837-9F16CD9B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Разделы госпрограммы «Здоровье народа и демографическая безопасность Республики Беларусь» </a:t>
            </a:r>
            <a:endParaRPr lang="ru-BY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E24644-07E0-4AB0-B4AA-FE775D058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Подпрограмма 3 «Предупреждение и преодоление пьянства и алкоголизма, охрана психического здоровья»</a:t>
            </a:r>
          </a:p>
          <a:p>
            <a:r>
              <a:rPr lang="ru-RU" dirty="0"/>
              <a:t>Задача 1. Снижение уровня негативных социальных и экономических последствий пьянства и алкоголизма, потребления других пси</a:t>
            </a:r>
          </a:p>
          <a:p>
            <a:r>
              <a:rPr lang="ru-RU" dirty="0"/>
              <a:t>Задача 2. Охрана психического здоровья и снижение уровня </a:t>
            </a:r>
            <a:r>
              <a:rPr lang="ru-RU" dirty="0" err="1"/>
              <a:t>суицидовхоактивных</a:t>
            </a:r>
            <a:r>
              <a:rPr lang="ru-RU" dirty="0"/>
              <a:t> веществ</a:t>
            </a:r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2104944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830A32-9D84-4CC4-8837-9F16CD9B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Разделы госпрограммы «Здоровье народа и демографическая безопасность Республики Беларусь» </a:t>
            </a:r>
            <a:endParaRPr lang="ru-BY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E24644-07E0-4AB0-B4AA-FE775D058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Подпрограмма 5 «Профилактика ВИЧ-инфекции»</a:t>
            </a:r>
          </a:p>
          <a:p>
            <a:r>
              <a:rPr lang="ru-RU" dirty="0"/>
              <a:t>Задача 1. Обеспечение всеобщего доступа к диагностике, лечению, уходу и социальной поддержке в связи с ВИЧ-инфекцией, в том числе  в пенитенциарной системе</a:t>
            </a:r>
          </a:p>
          <a:p>
            <a:r>
              <a:rPr lang="ru-RU" dirty="0"/>
              <a:t>Задача 2. Исключение вертикальной передачи ВИЧ-инфекции от матери ребенку и предупреждение случаев передачи ВИЧ, связанных с оказанием медицинской помощи</a:t>
            </a:r>
          </a:p>
          <a:p>
            <a:r>
              <a:rPr lang="ru-RU" dirty="0"/>
              <a:t>Задача 3. Снижение заболеваемости, сдерживание распространения ВИЧ-инфекции в группах населения с наибольшим риском инфицирования ВИЧ и повышение эффективности информационно-образовательной работы по профилактике ВИЧ-инфекции, недопущение дискриминации в отношении людей, живущих с ВИЧ</a:t>
            </a:r>
          </a:p>
        </p:txBody>
      </p:sp>
    </p:spTree>
    <p:extLst>
      <p:ext uri="{BB962C8B-B14F-4D97-AF65-F5344CB8AC3E}">
        <p14:creationId xmlns:p14="http://schemas.microsoft.com/office/powerpoint/2010/main" val="2840158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830A32-9D84-4CC4-8837-9F16CD9B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Разделы госпрограммы «Здоровье народа и демографическая безопасность Республики Беларусь» </a:t>
            </a:r>
            <a:endParaRPr lang="ru-BY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E24644-07E0-4AB0-B4AA-FE775D058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Подпрограмма 6 «Обеспечение функционирования системы здравоохранения Республики Беларусь»</a:t>
            </a:r>
          </a:p>
          <a:p>
            <a:r>
              <a:rPr lang="ru-RU" dirty="0"/>
              <a:t>Задача 1. Создание условий для развития здравоохранения и обеспечение доступности медицинской помощи для всего населения</a:t>
            </a:r>
          </a:p>
        </p:txBody>
      </p:sp>
    </p:spTree>
    <p:extLst>
      <p:ext uri="{BB962C8B-B14F-4D97-AF65-F5344CB8AC3E}">
        <p14:creationId xmlns:p14="http://schemas.microsoft.com/office/powerpoint/2010/main" val="3050355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Определение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Демографическая политика – целенаправленная деятельность государственных органов и иных социальных институтов в сфере регулирования процессов воспроизводства населения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Коэффициент младенческой смертности на 1000 родившихся живыми </a:t>
            </a:r>
            <a:endParaRPr lang="ru-BY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89351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0135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Детская смертность на 100 тысяч детского населения (0-17 лет)</a:t>
            </a:r>
            <a:endParaRPr lang="ru-BY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46230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9552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Охват диспансеризацией взрослого населения, подлежащего обслуживанию в организации здравоохранения</a:t>
            </a:r>
            <a:endParaRPr lang="ru-BY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43841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7680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Охват населения работой команд врачей общей практики</a:t>
            </a:r>
            <a:endParaRPr lang="ru-BY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40573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39529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Показатель тяжести первичного выхода на инвалидность лиц трудоспособного возраста</a:t>
            </a:r>
            <a:endParaRPr lang="ru-BY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16973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3790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Охват комплексным обследованием пациентов с острыми нарушениями мозгового кровообращения </a:t>
            </a:r>
            <a:endParaRPr lang="ru-BY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30750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7848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Показатель летальности от острого нару-</a:t>
            </a:r>
            <a:r>
              <a:rPr lang="ru-RU" sz="3200" dirty="0" err="1"/>
              <a:t>шения</a:t>
            </a:r>
            <a:r>
              <a:rPr lang="ru-RU" sz="3200" dirty="0"/>
              <a:t> мозгового кровообращения</a:t>
            </a:r>
            <a:endParaRPr lang="ru-BY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93227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632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Одногодичная летальность при </a:t>
            </a:r>
            <a:r>
              <a:rPr lang="ru-RU" sz="3200" dirty="0" err="1"/>
              <a:t>злокаче-ственных</a:t>
            </a:r>
            <a:r>
              <a:rPr lang="ru-RU" sz="3200" dirty="0"/>
              <a:t> новообразованиях</a:t>
            </a:r>
            <a:endParaRPr lang="ru-BY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11564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721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Смертность от суицидов на 100 тысяч человек</a:t>
            </a:r>
            <a:endParaRPr lang="ru-BY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99700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5291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Коэффициент смертности трудоспособно-го населения</a:t>
            </a:r>
            <a:endParaRPr lang="ru-BY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89264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2511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4000">
                <a:sym typeface="+mn-ea"/>
              </a:rPr>
              <a:t>Г</a:t>
            </a:r>
            <a:r>
              <a:rPr lang="en-US" sz="4000">
                <a:sym typeface="+mn-ea"/>
              </a:rPr>
              <a:t>осударственн</a:t>
            </a:r>
            <a:r>
              <a:rPr lang="ru-RU" altLang="en-US" sz="4000">
                <a:sym typeface="+mn-ea"/>
              </a:rPr>
              <a:t>ое </a:t>
            </a:r>
            <a:r>
              <a:rPr lang="en-US" sz="4000">
                <a:sym typeface="+mn-ea"/>
              </a:rPr>
              <a:t>регулирование демографических процессов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n-US"/>
              <a:t>О</a:t>
            </a:r>
            <a:r>
              <a:rPr lang="en-US"/>
              <a:t>собая система способов и мер государственного воздействия на демографические процессы (воспроизводство, миграцию, качественный состав населения) посредством сочетания законодательных, экономических, правовых, организационно-хозяйственных и иных механизмов.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Смертность населения от туберкулеза на 100 тысяч человек </a:t>
            </a:r>
            <a:endParaRPr lang="ru-BY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52867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06494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Заболеваемость туберкулезом (с учетом рецидивов) на 100 тысяч человек</a:t>
            </a:r>
            <a:endParaRPr lang="ru-BY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64181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15043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Охват антиретровирусной терапией </a:t>
            </a:r>
            <a:r>
              <a:rPr lang="ru-RU" sz="3200" dirty="0" err="1"/>
              <a:t>лю</a:t>
            </a:r>
            <a:r>
              <a:rPr lang="ru-RU" sz="3200" dirty="0"/>
              <a:t>-дей, живущих с ВИЧ и знающих свой ВИЧ-положительный статус</a:t>
            </a:r>
            <a:endParaRPr lang="ru-BY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32363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7631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Доля мероприятий подпрограммы, </a:t>
            </a:r>
            <a:r>
              <a:rPr lang="ru-RU" sz="3200" dirty="0" err="1"/>
              <a:t>выпол-ненных</a:t>
            </a:r>
            <a:r>
              <a:rPr lang="ru-RU" sz="3200" dirty="0"/>
              <a:t> не менее чем на 90 процентов, в общем количестве таких мероприятий</a:t>
            </a:r>
            <a:endParaRPr lang="ru-BY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74920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62816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6A861A-6092-4B6D-A59B-1C558BACE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Целевые показатели определяемые на уровне области или республики</a:t>
            </a:r>
            <a:endParaRPr lang="ru-BY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8A899F-300D-4D65-917A-FBD00097D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Ожидаемая продолжительность жизни при рождении</a:t>
            </a:r>
          </a:p>
          <a:p>
            <a:r>
              <a:rPr lang="ru-RU" dirty="0"/>
              <a:t>Доступность качественных медицинских услуг, не менее</a:t>
            </a:r>
          </a:p>
          <a:p>
            <a:r>
              <a:rPr lang="ru-RU" dirty="0"/>
              <a:t>Суммарный коэффициент рождаемости</a:t>
            </a:r>
          </a:p>
          <a:p>
            <a:r>
              <a:rPr lang="ru-RU" dirty="0"/>
              <a:t>Доля учреждений общего среднего образования, в которых реализуются  про-граммы педагогического просвещения родителей и (или) программы факультативных занятий, содержащие вопросы подготовки обучающихся к семейной жизни, в общем количестве таких учреждений</a:t>
            </a:r>
          </a:p>
          <a:p>
            <a:r>
              <a:rPr lang="ru-RU" dirty="0"/>
              <a:t>Снижение уровня употребления табака лицами в возрасте 16 и старше</a:t>
            </a:r>
          </a:p>
          <a:p>
            <a:r>
              <a:rPr lang="ru-RU" dirty="0"/>
              <a:t>Снижение количества лиц в возрасте 18-69 лет, физическая активность которых не отвечает рекомендациям ВОЗ (менее 150 минут в неделю)</a:t>
            </a:r>
          </a:p>
          <a:p>
            <a:r>
              <a:rPr lang="ru-RU" dirty="0"/>
              <a:t>Количество выполненных имплантаций электрокардиостимуляторов и других устройств </a:t>
            </a:r>
          </a:p>
          <a:p>
            <a:r>
              <a:rPr lang="ru-RU" dirty="0"/>
              <a:t>Количество выполненных интервенционных </a:t>
            </a:r>
            <a:r>
              <a:rPr lang="ru-RU" dirty="0" err="1"/>
              <a:t>чрескожных</a:t>
            </a:r>
            <a:r>
              <a:rPr lang="ru-RU" dirty="0"/>
              <a:t> вмешательств на артериях сердца</a:t>
            </a:r>
          </a:p>
          <a:p>
            <a:r>
              <a:rPr lang="ru-RU" dirty="0"/>
              <a:t>Охват </a:t>
            </a:r>
            <a:r>
              <a:rPr lang="ru-RU"/>
              <a:t>реабилитационными мероприятиями </a:t>
            </a:r>
            <a:r>
              <a:rPr lang="ru-RU" dirty="0"/>
              <a:t>лиц, страдающих зависимостью от психоактивных веществ </a:t>
            </a:r>
          </a:p>
          <a:p>
            <a:r>
              <a:rPr lang="ru-RU" dirty="0"/>
              <a:t>Охват основных ключевых групп населения с высоким риском инфицирования ВИЧ-профилактическими мероприятиями</a:t>
            </a:r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24913607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B06158-3ADC-4873-9F38-9F2FFC93B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  <a:endParaRPr lang="ru-BY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3E25B6-9078-42D8-B355-B03CC2E2F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В Минской ЦРКБ обеспечено освоение финансовых средств, выделенных на финансирование госпрограммы, в полном объеме</a:t>
            </a:r>
          </a:p>
          <a:p>
            <a:r>
              <a:rPr lang="ru-RU" dirty="0"/>
              <a:t>Выполнены все мероприятия госпрограммы</a:t>
            </a:r>
          </a:p>
          <a:p>
            <a:r>
              <a:rPr lang="ru-RU" dirty="0"/>
              <a:t>Достигнуты все целевые показатели госпрограммы, за исключением двух («Показатель тяжести первичного выхода на инвалидность лиц трудоспособного возраста», «Экспорт услуг в области здравоохранения (к предыдущему году)»)</a:t>
            </a:r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24963561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85AB2C-5CF3-4973-B702-95CCE237B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25153"/>
            <a:ext cx="7886700" cy="1325563"/>
          </a:xfrm>
        </p:spPr>
        <p:txBody>
          <a:bodyPr/>
          <a:lstStyle/>
          <a:p>
            <a:pPr algn="ctr"/>
            <a:r>
              <a:rPr lang="ru-RU" dirty="0"/>
              <a:t>Благодарю за внимание!</a:t>
            </a:r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3161634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ym typeface="+mn-ea"/>
              </a:rPr>
              <a:t>Объектом демографической политики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Объектом демографической политики является население страны в целом или отдельных регионов, социально-демографические группы, семьи различных типов.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4000">
                <a:sym typeface="+mn-ea"/>
              </a:rPr>
              <a:t>С</a:t>
            </a:r>
            <a:r>
              <a:rPr lang="en-US" sz="4000">
                <a:sym typeface="+mn-ea"/>
              </a:rPr>
              <a:t>труктур</a:t>
            </a:r>
            <a:r>
              <a:rPr lang="ru-RU" altLang="en-US" sz="4000">
                <a:sym typeface="+mn-ea"/>
              </a:rPr>
              <a:t>а</a:t>
            </a:r>
            <a:r>
              <a:rPr lang="en-US" sz="4000">
                <a:sym typeface="+mn-ea"/>
              </a:rPr>
              <a:t> демографической политики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В структуре демографической политики можно выделить три основные направления: </a:t>
            </a:r>
          </a:p>
          <a:p>
            <a:r>
              <a:rPr lang="en-US"/>
              <a:t>социально-экономическое</a:t>
            </a:r>
          </a:p>
          <a:p>
            <a:r>
              <a:rPr lang="en-US"/>
              <a:t>административно-юридическое</a:t>
            </a:r>
          </a:p>
          <a:p>
            <a:r>
              <a:rPr lang="en-US"/>
              <a:t>социально-психологическое.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4000">
                <a:sym typeface="+mn-ea"/>
              </a:rPr>
              <a:t>С</a:t>
            </a:r>
            <a:r>
              <a:rPr lang="en-US" sz="4000">
                <a:sym typeface="+mn-ea"/>
              </a:rPr>
              <a:t>труктур</a:t>
            </a:r>
            <a:r>
              <a:rPr lang="ru-RU" altLang="en-US" sz="4000">
                <a:sym typeface="+mn-ea"/>
              </a:rPr>
              <a:t>а</a:t>
            </a:r>
            <a:r>
              <a:rPr lang="en-US" sz="4000">
                <a:sym typeface="+mn-ea"/>
              </a:rPr>
              <a:t> демографической политики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/>
              <a:t>Социально-экономическое направление включает комплекс государственных и иных общественных программ, которые призваны регулировать демографические процессы</a:t>
            </a:r>
          </a:p>
          <a:p>
            <a:r>
              <a:rPr lang="en-US" sz="2600"/>
              <a:t>Это различные пособия, выплаты, создание системы социальных учреждений и т.д. В социально-экономическое направление включают также оплачиваемые отпуска и различные пособия при рождении детей; пособия на детей в зависимости от их числа, возраста; ссуды, кредиты, налоговые и жилищные льготы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4000">
                <a:sym typeface="+mn-ea"/>
              </a:rPr>
              <a:t>С</a:t>
            </a:r>
            <a:r>
              <a:rPr lang="en-US" sz="4000">
                <a:sym typeface="+mn-ea"/>
              </a:rPr>
              <a:t>труктур</a:t>
            </a:r>
            <a:r>
              <a:rPr lang="ru-RU" altLang="en-US" sz="4000">
                <a:sym typeface="+mn-ea"/>
              </a:rPr>
              <a:t>а</a:t>
            </a:r>
            <a:r>
              <a:rPr lang="en-US" sz="4000">
                <a:sym typeface="+mn-ea"/>
              </a:rPr>
              <a:t> демографической политики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Административно-юридическое направление предусматривает разработку законов и специальных нормативных документов. Они регламентируют браки, разводы, положение детей в семьях, алиментные обязательства, охрану материнства и детства, аборты, социальное обеспечение нетрудоспособных, внутреннюю и внешнюю миграцию и т.д.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4000">
                <a:sym typeface="+mn-ea"/>
              </a:rPr>
              <a:t>С</a:t>
            </a:r>
            <a:r>
              <a:rPr lang="en-US" sz="4000">
                <a:sym typeface="+mn-ea"/>
              </a:rPr>
              <a:t>труктур</a:t>
            </a:r>
            <a:r>
              <a:rPr lang="ru-RU" altLang="en-US" sz="4000">
                <a:sym typeface="+mn-ea"/>
              </a:rPr>
              <a:t>а</a:t>
            </a:r>
            <a:r>
              <a:rPr lang="en-US" sz="4000">
                <a:sym typeface="+mn-ea"/>
              </a:rPr>
              <a:t> демографической политики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Социально-психологические меры – это особая сфера реализации демографической политики. Прежде всего это формирование определенного отношения в обществе к семье, к детям, к родителям, к воспитанию.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sym typeface="+mn-ea"/>
              </a:rPr>
              <a:t>В демографической сфере основными национальными интересами являются:</a:t>
            </a:r>
            <a:r>
              <a:rPr lang="en-US" sz="3200"/>
              <a:t/>
            </a:r>
            <a:br>
              <a:rPr lang="en-US" sz="3200"/>
            </a:b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955"/>
            <a:ext cx="8229600" cy="4525963"/>
          </a:xfrm>
        </p:spPr>
        <p:txBody>
          <a:bodyPr/>
          <a:lstStyle/>
          <a:p>
            <a:r>
              <a:rPr lang="en-US" sz="2400"/>
              <a:t>стабилизация численности населения и создание предпосылок для его устойчивого роста на основе последовательного увеличения рождаемости и ожидаемой продолжительности жизни, снижения смертности;</a:t>
            </a:r>
          </a:p>
          <a:p>
            <a:r>
              <a:rPr lang="en-US" sz="2400"/>
              <a:t>повышение общего уровня здоровья населения, охрана здоровья матери и ребенка;</a:t>
            </a:r>
          </a:p>
          <a:p>
            <a:r>
              <a:rPr lang="en-US" sz="2400"/>
              <a:t>укрепление института семьи как социального института, наиболее благоприятного для реализации потребности в детях, их воспитания, развитие системы поддержки семей с детьми и улучшение условий их жизнедеятельности;</a:t>
            </a:r>
          </a:p>
          <a:p>
            <a:r>
              <a:rPr lang="en-US" sz="2400"/>
              <a:t>оптимизация внешних миграционных потоков, обеспечение положительного сальдо миграции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90204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90204" pitchFamily="34" charset="0"/>
            <a:ea typeface="SimSun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1289</Words>
  <Application>Microsoft Office PowerPoint</Application>
  <PresentationFormat>Экран (4:3)</PresentationFormat>
  <Paragraphs>103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9" baseType="lpstr">
      <vt:lpstr>SimSun</vt:lpstr>
      <vt:lpstr>Arial</vt:lpstr>
      <vt:lpstr>Business Cooperate</vt:lpstr>
      <vt:lpstr>Реализация государственной демографической политики на территории Минского района</vt:lpstr>
      <vt:lpstr>Определение</vt:lpstr>
      <vt:lpstr>Государственное регулирование демографических процессов</vt:lpstr>
      <vt:lpstr>Объектом демографической политики</vt:lpstr>
      <vt:lpstr>Структура демографической политики</vt:lpstr>
      <vt:lpstr>Структура демографической политики</vt:lpstr>
      <vt:lpstr>Структура демографической политики</vt:lpstr>
      <vt:lpstr>Структура демографической политики</vt:lpstr>
      <vt:lpstr>В демографической сфере основными национальными интересами являются: </vt:lpstr>
      <vt:lpstr>Основные направления нейтрализации внутренних источников угроз в демографической сфере  являются:</vt:lpstr>
      <vt:lpstr>Важнейшие направления защиты от внешних угроз</vt:lpstr>
      <vt:lpstr>Этапы становления </vt:lpstr>
      <vt:lpstr>Этапы становления </vt:lpstr>
      <vt:lpstr>Этапы становления </vt:lpstr>
      <vt:lpstr>Разделы госпрограммы «Здоровье народа и демографическая безопасность Республики Беларусь» </vt:lpstr>
      <vt:lpstr>Разделы госпрограммы «Здоровье народа и демографическая безопасность Республики Беларусь» </vt:lpstr>
      <vt:lpstr>Разделы госпрограммы «Здоровье народа и демографическая безопасность Республики Беларусь» </vt:lpstr>
      <vt:lpstr>Разделы госпрограммы «Здоровье народа и демографическая безопасность Республики Беларусь» </vt:lpstr>
      <vt:lpstr>Разделы госпрограммы «Здоровье народа и демографическая безопасность Республики Беларусь» </vt:lpstr>
      <vt:lpstr>Коэффициент младенческой смертности на 1000 родившихся живыми </vt:lpstr>
      <vt:lpstr>Детская смертность на 100 тысяч детского населения (0-17 лет)</vt:lpstr>
      <vt:lpstr>Охват диспансеризацией взрослого населения, подлежащего обслуживанию в организации здравоохранения</vt:lpstr>
      <vt:lpstr>Охват населения работой команд врачей общей практики</vt:lpstr>
      <vt:lpstr>Показатель тяжести первичного выхода на инвалидность лиц трудоспособного возраста</vt:lpstr>
      <vt:lpstr>Охват комплексным обследованием пациентов с острыми нарушениями мозгового кровообращения </vt:lpstr>
      <vt:lpstr>Показатель летальности от острого нару-шения мозгового кровообращения</vt:lpstr>
      <vt:lpstr>Одногодичная летальность при злокаче-ственных новообразованиях</vt:lpstr>
      <vt:lpstr>Смертность от суицидов на 100 тысяч человек</vt:lpstr>
      <vt:lpstr>Коэффициент смертности трудоспособно-го населения</vt:lpstr>
      <vt:lpstr>Смертность населения от туберкулеза на 100 тысяч человек </vt:lpstr>
      <vt:lpstr>Заболеваемость туберкулезом (с учетом рецидивов) на 100 тысяч человек</vt:lpstr>
      <vt:lpstr>Охват антиретровирусной терапией лю-дей, живущих с ВИЧ и знающих свой ВИЧ-положительный статус</vt:lpstr>
      <vt:lpstr>Доля мероприятий подпрограммы, выпол-ненных не менее чем на 90 процентов, в общем количестве таких мероприятий</vt:lpstr>
      <vt:lpstr>Целевые показатели определяемые на уровне области или республики</vt:lpstr>
      <vt:lpstr>Выводы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vetal</dc:creator>
  <cp:lastModifiedBy>Пользователь Windows</cp:lastModifiedBy>
  <cp:revision>14</cp:revision>
  <dcterms:created xsi:type="dcterms:W3CDTF">2024-11-15T12:19:06Z</dcterms:created>
  <dcterms:modified xsi:type="dcterms:W3CDTF">2024-11-20T09:05:03Z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1033-3.2.0.6370</vt:lpwstr>
  </property>
</Properties>
</file>